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71" r:id="rId3"/>
    <p:sldId id="257" r:id="rId4"/>
    <p:sldId id="275" r:id="rId5"/>
    <p:sldId id="277" r:id="rId6"/>
    <p:sldId id="279" r:id="rId7"/>
    <p:sldId id="281" r:id="rId8"/>
    <p:sldId id="282" r:id="rId9"/>
    <p:sldId id="283" r:id="rId10"/>
    <p:sldId id="284" r:id="rId11"/>
    <p:sldId id="286" r:id="rId12"/>
    <p:sldId id="287" r:id="rId13"/>
    <p:sldId id="288" r:id="rId14"/>
    <p:sldId id="285" r:id="rId15"/>
    <p:sldId id="289" r:id="rId16"/>
    <p:sldId id="290" r:id="rId17"/>
  </p:sldIdLst>
  <p:sldSz cx="9144000" cy="6858000" type="screen4x3"/>
  <p:notesSz cx="6858000" cy="9144000"/>
  <p:embeddedFontLst>
    <p:embeddedFont>
      <p:font typeface="Libre Franklin" charset="0"/>
      <p:regular r:id="rId19"/>
      <p:bold r:id="rId20"/>
      <p:italic r:id="rId21"/>
      <p:boldItalic r:id="rId22"/>
    </p:embeddedFont>
    <p:embeddedFont>
      <p:font typeface="Libre Franklin Medium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0BAC7B-7D85-4AAD-9FCC-C4DB04EAD8D3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BD62C2-BA0C-431E-8299-716CFCB4E003}">
      <dgm:prSet custT="1"/>
      <dgm:spPr/>
      <dgm:t>
        <a:bodyPr/>
        <a:lstStyle/>
        <a:p>
          <a:pPr algn="just"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біржақты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құқықтық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актілер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шығару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нормативтік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сипатта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болады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Осы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актілердің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жиынтығы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салық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заңнамасын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қалыптастырады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981C157-5DF2-4018-9504-C8450DFCF576}" type="parTrans" cxnId="{FDA9B21A-AACC-4EA9-952C-451DDAE12BCB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E9C29FD-7654-436F-A69A-F0F1CBBC4BE1}" type="sibTrans" cxnId="{FDA9B21A-AACC-4EA9-952C-451DDAE12BCB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668C817-6226-4EA6-BE37-78F7F37049B3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2.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жеке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сипаттағы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біржақты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құқықтық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актілер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шығару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2E34C28-E42E-4200-BDFC-60F61B77787D}" type="parTrans" cxnId="{80E47E1F-D5E0-4A48-A46E-038A87800D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29210024-90E4-4845-9FAE-1661B0A5036B}" type="sibTrans" cxnId="{80E47E1F-D5E0-4A48-A46E-038A87800D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FB096153-7887-4C60-A9A3-E3953A0D8D8F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екі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жақты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салық-құқықтық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актілер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жасау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84993A1-7E33-4903-849C-21C5E6DD9DDC}" type="parTrans" cxnId="{E8E142D0-5AFC-4FF6-859C-BE6E0F807380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4265C8D-5EC8-421D-8584-A80F26CCAB84}" type="sibTrans" cxnId="{E8E142D0-5AFC-4FF6-859C-BE6E0F807380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AF5C6823-EA5F-43D4-B2B4-EA6D256E20D4}">
      <dgm:prSet custT="1"/>
      <dgm:spPr/>
      <dgm:t>
        <a:bodyPr/>
        <a:lstStyle/>
        <a:p>
          <a:pPr rtl="0"/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4.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мемлекеттің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өзінің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уәкілетті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органы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тұлғасында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нақты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салықтық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құқықтық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қатынастардың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субъектісі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ретінде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құқықтары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мен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міндеттерін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іске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асыруы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66EFE7D-58AE-46EA-94EC-E34B2E21F263}" type="parTrans" cxnId="{E43CE589-E652-4083-B452-E3BCDE4C5E7C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A69DE464-3F24-4032-B3C6-6E20F0C97E9A}" type="sibTrans" cxnId="{E43CE589-E652-4083-B452-E3BCDE4C5E7C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5E09383E-5822-4F3B-A871-F800B27CAEF0}" type="pres">
      <dgm:prSet presAssocID="{1F0BAC7B-7D85-4AAD-9FCC-C4DB04EAD8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11EB5E-606B-480F-8F9C-9C5EE9914C7A}" type="pres">
      <dgm:prSet presAssocID="{3ABD62C2-BA0C-431E-8299-716CFCB4E00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53FA6-B79F-407D-AA43-35891766CA9A}" type="pres">
      <dgm:prSet presAssocID="{1E9C29FD-7654-436F-A69A-F0F1CBBC4BE1}" presName="sibTrans" presStyleCnt="0"/>
      <dgm:spPr/>
    </dgm:pt>
    <dgm:pt modelId="{4C6DD886-48C3-471C-B10D-4836DDEB651F}" type="pres">
      <dgm:prSet presAssocID="{7668C817-6226-4EA6-BE37-78F7F37049B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334D66-6A0F-4AA5-B521-B01AEE621654}" type="pres">
      <dgm:prSet presAssocID="{29210024-90E4-4845-9FAE-1661B0A5036B}" presName="sibTrans" presStyleCnt="0"/>
      <dgm:spPr/>
    </dgm:pt>
    <dgm:pt modelId="{2CB870E3-67A1-4E9E-88D3-E8AAF96249C3}" type="pres">
      <dgm:prSet presAssocID="{FB096153-7887-4C60-A9A3-E3953A0D8D8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53901C-E9A2-4085-A40B-5E4B3A8510C6}" type="pres">
      <dgm:prSet presAssocID="{14265C8D-5EC8-421D-8584-A80F26CCAB84}" presName="sibTrans" presStyleCnt="0"/>
      <dgm:spPr/>
    </dgm:pt>
    <dgm:pt modelId="{CA898E0E-888F-4D5D-81BA-B4C06DCE259D}" type="pres">
      <dgm:prSet presAssocID="{AF5C6823-EA5F-43D4-B2B4-EA6D256E20D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E142D0-5AFC-4FF6-859C-BE6E0F807380}" srcId="{1F0BAC7B-7D85-4AAD-9FCC-C4DB04EAD8D3}" destId="{FB096153-7887-4C60-A9A3-E3953A0D8D8F}" srcOrd="2" destOrd="0" parTransId="{084993A1-7E33-4903-849C-21C5E6DD9DDC}" sibTransId="{14265C8D-5EC8-421D-8584-A80F26CCAB84}"/>
    <dgm:cxn modelId="{AE75CACA-7E63-493E-A5A0-AA83A393D9A5}" type="presOf" srcId="{FB096153-7887-4C60-A9A3-E3953A0D8D8F}" destId="{2CB870E3-67A1-4E9E-88D3-E8AAF96249C3}" srcOrd="0" destOrd="0" presId="urn:microsoft.com/office/officeart/2005/8/layout/hList6"/>
    <dgm:cxn modelId="{C4D85D68-C016-4AD9-80EA-F93C4D13F8DF}" type="presOf" srcId="{1F0BAC7B-7D85-4AAD-9FCC-C4DB04EAD8D3}" destId="{5E09383E-5822-4F3B-A871-F800B27CAEF0}" srcOrd="0" destOrd="0" presId="urn:microsoft.com/office/officeart/2005/8/layout/hList6"/>
    <dgm:cxn modelId="{80E47E1F-D5E0-4A48-A46E-038A87800D9E}" srcId="{1F0BAC7B-7D85-4AAD-9FCC-C4DB04EAD8D3}" destId="{7668C817-6226-4EA6-BE37-78F7F37049B3}" srcOrd="1" destOrd="0" parTransId="{82E34C28-E42E-4200-BDFC-60F61B77787D}" sibTransId="{29210024-90E4-4845-9FAE-1661B0A5036B}"/>
    <dgm:cxn modelId="{ED8D2578-4957-413C-A3A7-EB57846FC666}" type="presOf" srcId="{7668C817-6226-4EA6-BE37-78F7F37049B3}" destId="{4C6DD886-48C3-471C-B10D-4836DDEB651F}" srcOrd="0" destOrd="0" presId="urn:microsoft.com/office/officeart/2005/8/layout/hList6"/>
    <dgm:cxn modelId="{FDA9B21A-AACC-4EA9-952C-451DDAE12BCB}" srcId="{1F0BAC7B-7D85-4AAD-9FCC-C4DB04EAD8D3}" destId="{3ABD62C2-BA0C-431E-8299-716CFCB4E003}" srcOrd="0" destOrd="0" parTransId="{1981C157-5DF2-4018-9504-C8450DFCF576}" sibTransId="{1E9C29FD-7654-436F-A69A-F0F1CBBC4BE1}"/>
    <dgm:cxn modelId="{2B7820A2-281B-4BAB-B84F-534E9B7A40BE}" type="presOf" srcId="{AF5C6823-EA5F-43D4-B2B4-EA6D256E20D4}" destId="{CA898E0E-888F-4D5D-81BA-B4C06DCE259D}" srcOrd="0" destOrd="0" presId="urn:microsoft.com/office/officeart/2005/8/layout/hList6"/>
    <dgm:cxn modelId="{E43CE589-E652-4083-B452-E3BCDE4C5E7C}" srcId="{1F0BAC7B-7D85-4AAD-9FCC-C4DB04EAD8D3}" destId="{AF5C6823-EA5F-43D4-B2B4-EA6D256E20D4}" srcOrd="3" destOrd="0" parTransId="{866EFE7D-58AE-46EA-94EC-E34B2E21F263}" sibTransId="{A69DE464-3F24-4032-B3C6-6E20F0C97E9A}"/>
    <dgm:cxn modelId="{C94EE22E-E8D1-4FCD-82AD-4029CEBBA636}" type="presOf" srcId="{3ABD62C2-BA0C-431E-8299-716CFCB4E003}" destId="{B211EB5E-606B-480F-8F9C-9C5EE9914C7A}" srcOrd="0" destOrd="0" presId="urn:microsoft.com/office/officeart/2005/8/layout/hList6"/>
    <dgm:cxn modelId="{279EE548-05E1-4764-8FDB-449E9046F238}" type="presParOf" srcId="{5E09383E-5822-4F3B-A871-F800B27CAEF0}" destId="{B211EB5E-606B-480F-8F9C-9C5EE9914C7A}" srcOrd="0" destOrd="0" presId="urn:microsoft.com/office/officeart/2005/8/layout/hList6"/>
    <dgm:cxn modelId="{2D28A75F-BF56-45CA-938F-69308569BB65}" type="presParOf" srcId="{5E09383E-5822-4F3B-A871-F800B27CAEF0}" destId="{6E153FA6-B79F-407D-AA43-35891766CA9A}" srcOrd="1" destOrd="0" presId="urn:microsoft.com/office/officeart/2005/8/layout/hList6"/>
    <dgm:cxn modelId="{436B525B-56F6-4D1C-A24C-D54295B0825A}" type="presParOf" srcId="{5E09383E-5822-4F3B-A871-F800B27CAEF0}" destId="{4C6DD886-48C3-471C-B10D-4836DDEB651F}" srcOrd="2" destOrd="0" presId="urn:microsoft.com/office/officeart/2005/8/layout/hList6"/>
    <dgm:cxn modelId="{0AE54D03-4586-4045-9108-89ADCDE5E6ED}" type="presParOf" srcId="{5E09383E-5822-4F3B-A871-F800B27CAEF0}" destId="{13334D66-6A0F-4AA5-B521-B01AEE621654}" srcOrd="3" destOrd="0" presId="urn:microsoft.com/office/officeart/2005/8/layout/hList6"/>
    <dgm:cxn modelId="{396B108C-7F11-4FDE-B66B-D252E172D9A3}" type="presParOf" srcId="{5E09383E-5822-4F3B-A871-F800B27CAEF0}" destId="{2CB870E3-67A1-4E9E-88D3-E8AAF96249C3}" srcOrd="4" destOrd="0" presId="urn:microsoft.com/office/officeart/2005/8/layout/hList6"/>
    <dgm:cxn modelId="{BB972B4F-DD6F-4C68-B94A-5DC2F925038A}" type="presParOf" srcId="{5E09383E-5822-4F3B-A871-F800B27CAEF0}" destId="{EB53901C-E9A2-4085-A40B-5E4B3A8510C6}" srcOrd="5" destOrd="0" presId="urn:microsoft.com/office/officeart/2005/8/layout/hList6"/>
    <dgm:cxn modelId="{79E7FBDF-7F0C-4632-A085-2A4C13A50AB0}" type="presParOf" srcId="{5E09383E-5822-4F3B-A871-F800B27CAEF0}" destId="{CA898E0E-888F-4D5D-81BA-B4C06DCE259D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11EB5E-606B-480F-8F9C-9C5EE9914C7A}">
      <dsp:nvSpPr>
        <dsp:cNvPr id="0" name=""/>
        <dsp:cNvSpPr/>
      </dsp:nvSpPr>
      <dsp:spPr>
        <a:xfrm rot="16200000">
          <a:off x="-2085644" y="2087628"/>
          <a:ext cx="6122152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біржақты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құқықтық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актілер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шығару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нормативтік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сипатта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болады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Осы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актілердің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жиынтығы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салық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заңнамасын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қалыптастырады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-2085644" y="2087628"/>
        <a:ext cx="6122152" cy="1946895"/>
      </dsp:txXfrm>
    </dsp:sp>
    <dsp:sp modelId="{4C6DD886-48C3-471C-B10D-4836DDEB651F}">
      <dsp:nvSpPr>
        <dsp:cNvPr id="0" name=""/>
        <dsp:cNvSpPr/>
      </dsp:nvSpPr>
      <dsp:spPr>
        <a:xfrm rot="16200000">
          <a:off x="7267" y="2087628"/>
          <a:ext cx="6122152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2.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жеке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сипаттағы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біржақты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құқықтық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актілер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шығару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7267" y="2087628"/>
        <a:ext cx="6122152" cy="1946895"/>
      </dsp:txXfrm>
    </dsp:sp>
    <dsp:sp modelId="{2CB870E3-67A1-4E9E-88D3-E8AAF96249C3}">
      <dsp:nvSpPr>
        <dsp:cNvPr id="0" name=""/>
        <dsp:cNvSpPr/>
      </dsp:nvSpPr>
      <dsp:spPr>
        <a:xfrm rot="16200000">
          <a:off x="2100180" y="2087628"/>
          <a:ext cx="6122152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екі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жақты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салық-құқықтық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актілер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жасау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;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2100180" y="2087628"/>
        <a:ext cx="6122152" cy="1946895"/>
      </dsp:txXfrm>
    </dsp:sp>
    <dsp:sp modelId="{CA898E0E-888F-4D5D-81BA-B4C06DCE259D}">
      <dsp:nvSpPr>
        <dsp:cNvPr id="0" name=""/>
        <dsp:cNvSpPr/>
      </dsp:nvSpPr>
      <dsp:spPr>
        <a:xfrm rot="16200000">
          <a:off x="4193092" y="2087628"/>
          <a:ext cx="6122152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4.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мемлекеттің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өзінің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уәкілетті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органы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тұлғасында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нақты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салықтық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құқықтық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қатынастардың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субъектісі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ретінде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құқықтары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мен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міндеттерін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іске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асыруы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4193092" y="2087628"/>
        <a:ext cx="6122152" cy="1946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 rot="5400000">
            <a:off x="2385218" y="-526257"/>
            <a:ext cx="4525963" cy="86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8610" algn="l">
              <a:spcBef>
                <a:spcPts val="360"/>
              </a:spcBef>
              <a:spcAft>
                <a:spcPts val="0"/>
              </a:spcAft>
              <a:buSzPts val="1260"/>
              <a:buChar char="🞭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🞤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🞫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🞲"/>
              <a:defRPr/>
            </a:lvl4pPr>
            <a:lvl5pPr marL="2286000" lvl="4" indent="-297179" algn="l">
              <a:spcBef>
                <a:spcPts val="360"/>
              </a:spcBef>
              <a:spcAft>
                <a:spcPts val="0"/>
              </a:spcAft>
              <a:buSzPts val="1080"/>
              <a:buChar char="🞩"/>
              <a:defRPr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 rot="5400000">
            <a:off x="4846637" y="2560638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 rot="5400000">
            <a:off x="655638" y="350839"/>
            <a:ext cx="5851525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8610" algn="l">
              <a:spcBef>
                <a:spcPts val="360"/>
              </a:spcBef>
              <a:spcAft>
                <a:spcPts val="0"/>
              </a:spcAft>
              <a:buSzPts val="1260"/>
              <a:buChar char="🞭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🞤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🞫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🞲"/>
              <a:defRPr/>
            </a:lvl4pPr>
            <a:lvl5pPr marL="2286000" lvl="4" indent="-297179" algn="l">
              <a:spcBef>
                <a:spcPts val="360"/>
              </a:spcBef>
              <a:spcAft>
                <a:spcPts val="0"/>
              </a:spcAft>
              <a:buSzPts val="1080"/>
              <a:buChar char="🞩"/>
              <a:defRPr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3"/>
          <p:cNvCxnSpPr/>
          <p:nvPr/>
        </p:nvCxnSpPr>
        <p:spPr>
          <a:xfrm>
            <a:off x="514350" y="5349902"/>
            <a:ext cx="8629650" cy="238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480"/>
              </a:spcBef>
              <a:spcAft>
                <a:spcPts val="0"/>
              </a:spcAft>
              <a:buSzPts val="1680"/>
              <a:buNone/>
              <a:defRPr sz="2400">
                <a:solidFill>
                  <a:srgbClr val="44332A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229600" y="6473952"/>
            <a:ext cx="758952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8610" algn="l">
              <a:spcBef>
                <a:spcPts val="360"/>
              </a:spcBef>
              <a:spcAft>
                <a:spcPts val="0"/>
              </a:spcAft>
              <a:buSzPts val="1260"/>
              <a:buChar char="🞭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🞤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🞫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🞲"/>
              <a:defRPr/>
            </a:lvl4pPr>
            <a:lvl5pPr marL="2286000" lvl="4" indent="-297179" algn="l">
              <a:spcBef>
                <a:spcPts val="360"/>
              </a:spcBef>
              <a:spcAft>
                <a:spcPts val="0"/>
              </a:spcAft>
              <a:buSzPts val="1080"/>
              <a:buChar char="🞩"/>
              <a:defRPr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581400" y="76200"/>
            <a:ext cx="2895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229600" y="6473952"/>
            <a:ext cx="758952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Google Shape;32;p5"/>
          <p:cNvCxnSpPr/>
          <p:nvPr/>
        </p:nvCxnSpPr>
        <p:spPr>
          <a:xfrm>
            <a:off x="514350" y="3444902"/>
            <a:ext cx="8629650" cy="238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DCD0B0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Libre Franklin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304800" y="1600200"/>
            <a:ext cx="41910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3060" algn="l">
              <a:spcBef>
                <a:spcPts val="560"/>
              </a:spcBef>
              <a:spcAft>
                <a:spcPts val="0"/>
              </a:spcAft>
              <a:buSzPts val="1960"/>
              <a:buChar char="🞭"/>
              <a:defRPr sz="2800"/>
            </a:lvl1pPr>
            <a:lvl2pPr marL="914400" lvl="1" indent="-335280" algn="l">
              <a:spcBef>
                <a:spcPts val="480"/>
              </a:spcBef>
              <a:spcAft>
                <a:spcPts val="0"/>
              </a:spcAft>
              <a:buSzPts val="1680"/>
              <a:buChar char="🞤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🞫"/>
              <a:defRPr sz="2000"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🞲"/>
              <a:defRPr sz="1800"/>
            </a:lvl4pPr>
            <a:lvl5pPr marL="2286000" lvl="4" indent="-297179" algn="l">
              <a:spcBef>
                <a:spcPts val="360"/>
              </a:spcBef>
              <a:spcAft>
                <a:spcPts val="0"/>
              </a:spcAft>
              <a:buSzPts val="1080"/>
              <a:buChar char="🞩"/>
              <a:defRPr sz="1800"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3434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3060" algn="l">
              <a:spcBef>
                <a:spcPts val="560"/>
              </a:spcBef>
              <a:spcAft>
                <a:spcPts val="0"/>
              </a:spcAft>
              <a:buSzPts val="1960"/>
              <a:buChar char="🞭"/>
              <a:defRPr sz="2800"/>
            </a:lvl1pPr>
            <a:lvl2pPr marL="914400" lvl="1" indent="-335280" algn="l">
              <a:spcBef>
                <a:spcPts val="480"/>
              </a:spcBef>
              <a:spcAft>
                <a:spcPts val="0"/>
              </a:spcAft>
              <a:buSzPts val="1680"/>
              <a:buChar char="🞤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🞫"/>
              <a:defRPr sz="2000"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🞲"/>
              <a:defRPr sz="1800"/>
            </a:lvl4pPr>
            <a:lvl5pPr marL="2286000" lvl="4" indent="-297179" algn="l">
              <a:spcBef>
                <a:spcPts val="360"/>
              </a:spcBef>
              <a:spcAft>
                <a:spcPts val="0"/>
              </a:spcAft>
              <a:buSzPts val="1080"/>
              <a:buChar char="🞩"/>
              <a:defRPr sz="1800"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0" cap="none">
                <a:solidFill>
                  <a:srgbClr val="AF762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 b="1"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4645025" y="666750"/>
            <a:ext cx="4292241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0" cap="none">
                <a:solidFill>
                  <a:srgbClr val="AF762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 b="1"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281444" y="1316037"/>
            <a:ext cx="4290556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480"/>
              </a:spcBef>
              <a:spcAft>
                <a:spcPts val="0"/>
              </a:spcAft>
              <a:buSzPts val="1680"/>
              <a:buChar char="🞭"/>
              <a:defRPr sz="2400"/>
            </a:lvl1pPr>
            <a:lvl2pPr marL="914400" lvl="1" indent="-317500" algn="l">
              <a:spcBef>
                <a:spcPts val="400"/>
              </a:spcBef>
              <a:spcAft>
                <a:spcPts val="0"/>
              </a:spcAft>
              <a:buSzPts val="1400"/>
              <a:buChar char="🞤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🞫"/>
              <a:defRPr sz="1800"/>
            </a:lvl3pPr>
            <a:lvl4pPr marL="1828800" lvl="3" indent="-299719" algn="l">
              <a:spcBef>
                <a:spcPts val="320"/>
              </a:spcBef>
              <a:spcAft>
                <a:spcPts val="0"/>
              </a:spcAft>
              <a:buSzPts val="1120"/>
              <a:buChar char="🞲"/>
              <a:defRPr sz="1600"/>
            </a:lvl4pPr>
            <a:lvl5pPr marL="2286000" lvl="4" indent="-289560" algn="l">
              <a:spcBef>
                <a:spcPts val="320"/>
              </a:spcBef>
              <a:spcAft>
                <a:spcPts val="0"/>
              </a:spcAft>
              <a:buSzPts val="960"/>
              <a:buChar char="🞩"/>
              <a:defRPr sz="1600"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48730" y="1316037"/>
            <a:ext cx="4288536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480"/>
              </a:spcBef>
              <a:spcAft>
                <a:spcPts val="0"/>
              </a:spcAft>
              <a:buSzPts val="1680"/>
              <a:buChar char="🞭"/>
              <a:defRPr sz="2400"/>
            </a:lvl1pPr>
            <a:lvl2pPr marL="914400" lvl="1" indent="-317500" algn="l">
              <a:spcBef>
                <a:spcPts val="400"/>
              </a:spcBef>
              <a:spcAft>
                <a:spcPts val="0"/>
              </a:spcAft>
              <a:buSzPts val="1400"/>
              <a:buChar char="🞤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🞫"/>
              <a:defRPr sz="1800"/>
            </a:lvl3pPr>
            <a:lvl4pPr marL="1828800" lvl="3" indent="-299719" algn="l">
              <a:spcBef>
                <a:spcPts val="320"/>
              </a:spcBef>
              <a:spcAft>
                <a:spcPts val="0"/>
              </a:spcAft>
              <a:buSzPts val="1120"/>
              <a:buChar char="🞲"/>
              <a:defRPr sz="1600"/>
            </a:lvl4pPr>
            <a:lvl5pPr marL="2286000" lvl="4" indent="-289560" algn="l">
              <a:spcBef>
                <a:spcPts val="320"/>
              </a:spcBef>
              <a:spcAft>
                <a:spcPts val="0"/>
              </a:spcAft>
              <a:buSzPts val="960"/>
              <a:buChar char="🞩"/>
              <a:defRPr sz="1600"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4" name="Google Shape;54;p7"/>
          <p:cNvCxnSpPr/>
          <p:nvPr/>
        </p:nvCxnSpPr>
        <p:spPr>
          <a:xfrm>
            <a:off x="514350" y="6019800"/>
            <a:ext cx="8629650" cy="238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9"/>
          <p:cNvCxnSpPr/>
          <p:nvPr/>
        </p:nvCxnSpPr>
        <p:spPr>
          <a:xfrm>
            <a:off x="514350" y="5849117"/>
            <a:ext cx="8629650" cy="238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 Medium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457200" y="609600"/>
            <a:ext cx="3008313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3575050" y="609600"/>
            <a:ext cx="534035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spcBef>
                <a:spcPts val="640"/>
              </a:spcBef>
              <a:spcAft>
                <a:spcPts val="0"/>
              </a:spcAft>
              <a:buSzPts val="2240"/>
              <a:buChar char="🞭"/>
              <a:defRPr sz="3200"/>
            </a:lvl1pPr>
            <a:lvl2pPr marL="914400" lvl="1" indent="-353060" algn="l">
              <a:spcBef>
                <a:spcPts val="560"/>
              </a:spcBef>
              <a:spcAft>
                <a:spcPts val="0"/>
              </a:spcAft>
              <a:buSzPts val="1960"/>
              <a:buChar char="🞤"/>
              <a:defRPr sz="2800"/>
            </a:lvl2pPr>
            <a:lvl3pPr marL="1371600" lvl="2" indent="-335280" algn="l">
              <a:spcBef>
                <a:spcPts val="480"/>
              </a:spcBef>
              <a:spcAft>
                <a:spcPts val="0"/>
              </a:spcAft>
              <a:buSzPts val="1680"/>
              <a:buChar char="🞫"/>
              <a:defRPr sz="2400"/>
            </a:lvl3pPr>
            <a:lvl4pPr marL="1828800" lvl="3" indent="-317500" algn="l">
              <a:spcBef>
                <a:spcPts val="400"/>
              </a:spcBef>
              <a:spcAft>
                <a:spcPts val="0"/>
              </a:spcAft>
              <a:buSzPts val="1400"/>
              <a:buChar char="🞲"/>
              <a:defRPr sz="2000"/>
            </a:lvl4pPr>
            <a:lvl5pPr marL="2286000" lvl="4" indent="-304800" algn="l">
              <a:spcBef>
                <a:spcPts val="400"/>
              </a:spcBef>
              <a:spcAft>
                <a:spcPts val="0"/>
              </a:spcAft>
              <a:buSzPts val="1200"/>
              <a:buChar char="🞩"/>
              <a:defRPr sz="2000"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>
            <a:spLocks noGrp="1"/>
          </p:cNvSpPr>
          <p:nvPr>
            <p:ph type="pic" idx="2"/>
          </p:nvPr>
        </p:nvSpPr>
        <p:spPr>
          <a:xfrm>
            <a:off x="3505200" y="616634"/>
            <a:ext cx="5029200" cy="3657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reflection stA="49000" endA="500" endPos="10000" dist="900" dir="5400000" sy="-9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sz="3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🞤"/>
              <a:defRPr sz="2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🞫"/>
              <a:defRPr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🞲"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🞩"/>
              <a:defRPr sz="1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🞤"/>
              <a:defRPr sz="1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🞲"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◆"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 Medium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381000" y="5533218"/>
            <a:ext cx="5867400" cy="76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9725" tIns="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marL="914400" lvl="1" indent="-281940" algn="l">
              <a:spcBef>
                <a:spcPts val="240"/>
              </a:spcBef>
              <a:spcAft>
                <a:spcPts val="0"/>
              </a:spcAft>
              <a:buSzPts val="840"/>
              <a:buChar char="🞤"/>
              <a:defRPr sz="1200"/>
            </a:lvl2pPr>
            <a:lvl3pPr marL="1371600" lvl="2" indent="-273050" algn="l">
              <a:spcBef>
                <a:spcPts val="200"/>
              </a:spcBef>
              <a:spcAft>
                <a:spcPts val="0"/>
              </a:spcAft>
              <a:buSzPts val="700"/>
              <a:buChar char="🞫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🞲"/>
              <a:defRPr sz="900"/>
            </a:lvl4pPr>
            <a:lvl5pPr marL="2286000" lvl="4" indent="-262889" algn="l">
              <a:spcBef>
                <a:spcPts val="180"/>
              </a:spcBef>
              <a:spcAft>
                <a:spcPts val="0"/>
              </a:spcAft>
              <a:buSzPts val="540"/>
              <a:buChar char="🞩"/>
              <a:defRPr sz="900"/>
            </a:lvl5pPr>
            <a:lvl6pPr marL="2743200" lvl="5" indent="-297179" algn="l">
              <a:spcBef>
                <a:spcPts val="360"/>
              </a:spcBef>
              <a:spcAft>
                <a:spcPts val="0"/>
              </a:spcAft>
              <a:buSzPts val="1080"/>
              <a:buChar char="🞤"/>
              <a:defRPr/>
            </a:lvl6pPr>
            <a:lvl7pPr marL="3200400" lvl="6" indent="-297179" algn="l">
              <a:spcBef>
                <a:spcPts val="360"/>
              </a:spcBef>
              <a:spcAft>
                <a:spcPts val="0"/>
              </a:spcAft>
              <a:buSzPts val="1080"/>
              <a:buChar char="🞲"/>
              <a:defRPr/>
            </a:lvl7pPr>
            <a:lvl8pPr marL="3657600" lvl="7" indent="-297179" algn="l">
              <a:spcBef>
                <a:spcPts val="360"/>
              </a:spcBef>
              <a:spcAft>
                <a:spcPts val="0"/>
              </a:spcAft>
              <a:buSzPts val="1080"/>
              <a:buChar char="◆"/>
              <a:defRPr/>
            </a:lvl8pPr>
            <a:lvl9pPr marL="4114800" lvl="8" indent="-297179" algn="l">
              <a:spcBef>
                <a:spcPts val="360"/>
              </a:spcBef>
              <a:spcAft>
                <a:spcPts val="0"/>
              </a:spcAft>
              <a:buSzPts val="1080"/>
              <a:buChar char="◼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514350" y="1050898"/>
            <a:ext cx="8629650" cy="238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🞭"/>
              <a:defRPr sz="3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5306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🞤"/>
              <a:defRPr sz="2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3528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🞫"/>
              <a:defRPr sz="2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🞲"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29717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🞩"/>
              <a:defRPr sz="1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29717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🞤"/>
              <a:defRPr sz="1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28956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🞲"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289559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◆"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28194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28E28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 Medium"/>
              <a:buNone/>
              <a:defRPr sz="3600" b="0" i="0" u="none" strike="noStrike" cap="none">
                <a:solidFill>
                  <a:schemeClr val="dk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cxnSp>
        <p:nvCxnSpPr>
          <p:cNvPr id="12" name="Google Shape;12;p1"/>
          <p:cNvCxnSpPr/>
          <p:nvPr/>
        </p:nvCxnSpPr>
        <p:spPr>
          <a:xfrm>
            <a:off x="514350" y="1050898"/>
            <a:ext cx="8629650" cy="238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" name="Google Shape;13;p1"/>
          <p:cNvCxnSpPr/>
          <p:nvPr/>
        </p:nvCxnSpPr>
        <p:spPr>
          <a:xfrm>
            <a:off x="514350" y="1057986"/>
            <a:ext cx="8629650" cy="2381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428564" y="2143116"/>
            <a:ext cx="8715436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Қаржылық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институттардың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қызметін салықтық реттеу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4643438" y="4256608"/>
            <a:ext cx="4286280" cy="104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                  </a:t>
            </a:r>
            <a:endParaRPr sz="2400" dirty="0">
              <a:solidFill>
                <a:srgbClr val="00206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3500430" y="5857892"/>
            <a:ext cx="189885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 err="1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Алматы</a:t>
            </a:r>
            <a:r>
              <a:rPr lang="ru-RU" sz="18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2021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85309" y="748145"/>
            <a:ext cx="5153890" cy="4447310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Осы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актілер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органдар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атынан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салықтарды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белгілейді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енгізеді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осы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негізде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жүйесін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салықтың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режимін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мамандандырылған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органдарын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құрады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құзыретін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заңнамасын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бұзғаны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жауапкершілікті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белгілейді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актілер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қатынастарын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өздері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Google Shape;121;p17" descr="http://www.inform.kz/fotoarticles/20140414193046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720" y="500042"/>
            <a:ext cx="3429000" cy="5500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177636"/>
            <a:ext cx="8458200" cy="1676400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алық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заңнамасының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нормативтік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құқықтық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актілері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құқықтық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сипаттамалары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осы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қатынастарды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құқықтық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реттеудің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қайнар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көзі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табылатын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қатынастардың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негізі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әрекет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Google Shape;143;p21" descr="http://thenews.kz/static/news/c/3/c3tD0IY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21418" y="3034145"/>
            <a:ext cx="2857488" cy="2590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942110"/>
            <a:ext cx="8458200" cy="209203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реттеу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-бұл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қатынастары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субъектілерінің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құқықтары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белгіленетін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өзгертілетін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тоқтатылатын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тәсілдер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тәсілдер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90450963"/>
              </p:ext>
            </p:extLst>
          </p:nvPr>
        </p:nvGraphicFramePr>
        <p:xfrm>
          <a:off x="457200" y="332656"/>
          <a:ext cx="8229600" cy="6122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759655"/>
            <a:ext cx="8458200" cy="4543865"/>
          </a:xfrm>
        </p:spPr>
        <p:txBody>
          <a:bodyPr/>
          <a:lstStyle/>
          <a:p>
            <a:pPr algn="just"/>
            <a:r>
              <a:rPr lang="ru-RU" dirty="0" smtClean="0"/>
              <a:t>       </a:t>
            </a:r>
            <a:r>
              <a:rPr lang="ru-RU" dirty="0" err="1" smtClean="0"/>
              <a:t>Салық </a:t>
            </a:r>
            <a:r>
              <a:rPr lang="ru-RU" dirty="0" smtClean="0"/>
              <a:t>салу </a:t>
            </a:r>
            <a:r>
              <a:rPr lang="ru-RU" dirty="0" err="1" smtClean="0"/>
              <a:t>қағидалары</a:t>
            </a:r>
            <a:r>
              <a:rPr lang="ru-RU" dirty="0" smtClean="0"/>
              <a:t>: </a:t>
            </a:r>
            <a:r>
              <a:rPr lang="ru-RU" dirty="0" err="1" smtClean="0"/>
              <a:t>классикалық </a:t>
            </a:r>
            <a:r>
              <a:rPr lang="ru-RU" dirty="0" smtClean="0"/>
              <a:t>- </a:t>
            </a:r>
            <a:r>
              <a:rPr lang="ru-RU" dirty="0" err="1" smtClean="0"/>
              <a:t>әділеттілік</a:t>
            </a:r>
            <a:r>
              <a:rPr lang="ru-RU" dirty="0" smtClean="0"/>
              <a:t>, </a:t>
            </a:r>
            <a:r>
              <a:rPr lang="ru-RU" dirty="0" err="1" smtClean="0"/>
              <a:t>ыңғайлылық</a:t>
            </a:r>
            <a:r>
              <a:rPr lang="ru-RU" dirty="0" smtClean="0"/>
              <a:t>, </a:t>
            </a:r>
            <a:r>
              <a:rPr lang="ru-RU" dirty="0" err="1" smtClean="0"/>
              <a:t>анықтылық</a:t>
            </a:r>
            <a:r>
              <a:rPr lang="ru-RU" dirty="0" smtClean="0"/>
              <a:t>, </a:t>
            </a:r>
            <a:r>
              <a:rPr lang="ru-RU" dirty="0" err="1" smtClean="0"/>
              <a:t>үнемділік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         </a:t>
            </a:r>
            <a:r>
              <a:rPr lang="ru-RU" dirty="0" err="1" smtClean="0"/>
              <a:t>Қазақстан Республикасының салықтық заңдылығы келесі</a:t>
            </a:r>
            <a:r>
              <a:rPr lang="ru-RU" dirty="0" smtClean="0"/>
              <a:t> </a:t>
            </a:r>
            <a:r>
              <a:rPr lang="ru-RU" dirty="0" err="1" smtClean="0"/>
              <a:t>қағидаларға негізделеді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- </a:t>
            </a:r>
            <a:r>
              <a:rPr lang="ru-RU" dirty="0" err="1" smtClean="0"/>
              <a:t>салықтар </a:t>
            </a:r>
            <a:r>
              <a:rPr lang="ru-RU" dirty="0" smtClean="0"/>
              <a:t>мен </a:t>
            </a:r>
            <a:r>
              <a:rPr lang="ru-RU" dirty="0" err="1" smtClean="0"/>
              <a:t>бюджетке</a:t>
            </a:r>
            <a:r>
              <a:rPr lang="ru-RU" dirty="0" smtClean="0"/>
              <a:t> </a:t>
            </a:r>
            <a:r>
              <a:rPr lang="ru-RU" dirty="0" err="1" smtClean="0"/>
              <a:t>басқа </a:t>
            </a:r>
            <a:r>
              <a:rPr lang="ru-RU" dirty="0" smtClean="0"/>
              <a:t>да </a:t>
            </a:r>
            <a:r>
              <a:rPr lang="ru-RU" dirty="0" err="1" smtClean="0"/>
              <a:t>төлемдерді төлеу міндеттілігі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-анықтылық;</a:t>
            </a:r>
            <a:endParaRPr lang="ru-RU" dirty="0" smtClean="0"/>
          </a:p>
          <a:p>
            <a:pPr algn="just"/>
            <a:r>
              <a:rPr lang="ru-RU" dirty="0" err="1" smtClean="0"/>
              <a:t>-салық </a:t>
            </a:r>
            <a:r>
              <a:rPr lang="ru-RU" dirty="0" smtClean="0"/>
              <a:t>салу </a:t>
            </a:r>
            <a:r>
              <a:rPr lang="ru-RU" dirty="0" err="1" smtClean="0"/>
              <a:t>адалдығы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-салық жүйесінің бірлігі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-ҚР </a:t>
            </a:r>
            <a:r>
              <a:rPr lang="ru-RU" dirty="0" err="1" smtClean="0"/>
              <a:t>Салық Кодексінің </a:t>
            </a:r>
            <a:r>
              <a:rPr lang="ru-RU" dirty="0" smtClean="0"/>
              <a:t>4 </a:t>
            </a:r>
            <a:r>
              <a:rPr lang="ru-RU" dirty="0" err="1" smtClean="0"/>
              <a:t>бабымен</a:t>
            </a:r>
            <a:r>
              <a:rPr lang="ru-RU" dirty="0" smtClean="0"/>
              <a:t> </a:t>
            </a:r>
            <a:r>
              <a:rPr lang="ru-RU" dirty="0" err="1" smtClean="0"/>
              <a:t>анықталған салықтық заңдылықтың жариялылығы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537855"/>
            <a:ext cx="8458200" cy="1870363"/>
          </a:xfrm>
        </p:spPr>
        <p:txBody>
          <a:bodyPr/>
          <a:lstStyle/>
          <a:p>
            <a:pPr algn="just"/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алық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заңнамасы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мемлекеттің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қатынастарын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құқықтық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реттеу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көзі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мемлекетке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артықшылық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осы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қатынастардың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субъектісі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әрекет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етіп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төлеушілерге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кемсітеді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748146"/>
            <a:ext cx="8686800" cy="53319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11" y="651165"/>
            <a:ext cx="8640960" cy="4904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6894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702192"/>
            <a:ext cx="8458200" cy="984738"/>
          </a:xfrm>
        </p:spPr>
        <p:txBody>
          <a:bodyPr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ақсаты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реттеудің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 айқындау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/>
          <p:nvPr/>
        </p:nvSpPr>
        <p:spPr>
          <a:xfrm>
            <a:off x="428596" y="302359"/>
            <a:ext cx="5071872" cy="612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Экономиканың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қаржы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секторы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ұйымдарын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реттеудің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экономиканы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құрылымдауды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жеделдетумен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мезгілде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өсудің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қарқынын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ұстап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тұру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халықтың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сүру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деңгейін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арттырумен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мезгілде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реттеуді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күшейту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экономиканың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әлеуетін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экономиканың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жүктемесі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жеткіліксіз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секторларын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саясатын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кірістерін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ұлғайту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салынатын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базаны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кеңейту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Google Shape;100;p14" descr="Картинки по запросу салық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01" name="Google Shape;101;p14" descr="Картинки по запросу салық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id="102" name="Google Shape;102;p14" descr="http://baq.kz/foto/932a26185063341b6f278b95b7e47d3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53686" y="571480"/>
            <a:ext cx="3223632" cy="57864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138289"/>
            <a:ext cx="8458200" cy="3937497"/>
          </a:xfrm>
        </p:spPr>
        <p:txBody>
          <a:bodyPr/>
          <a:lstStyle/>
          <a:p>
            <a:r>
              <a:rPr lang="ru-RU" sz="2000" dirty="0" smtClean="0"/>
              <a:t>-</a:t>
            </a:r>
            <a:r>
              <a:rPr lang="en-US" sz="2000" dirty="0" err="1" smtClean="0"/>
              <a:t>салық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түсімдерін</a:t>
            </a:r>
            <a:r>
              <a:rPr lang="en-US" sz="2000" dirty="0" smtClean="0"/>
              <a:t> </a:t>
            </a:r>
            <a:r>
              <a:rPr lang="en-US" sz="2000" dirty="0" err="1" smtClean="0"/>
              <a:t>жұмылдыру</a:t>
            </a:r>
            <a:r>
              <a:rPr lang="en-US" sz="2000" dirty="0" smtClean="0"/>
              <a:t> </a:t>
            </a:r>
            <a:r>
              <a:rPr lang="en-US" sz="2000" dirty="0" err="1" smtClean="0"/>
              <a:t>жолымен</a:t>
            </a:r>
            <a:r>
              <a:rPr lang="en-US" sz="2000" dirty="0" smtClean="0"/>
              <a:t> </a:t>
            </a:r>
            <a:r>
              <a:rPr lang="en-US" sz="2000" dirty="0" err="1" smtClean="0"/>
              <a:t>орталықтандырылған</a:t>
            </a:r>
            <a:r>
              <a:rPr lang="en-US" sz="2000" dirty="0" smtClean="0"/>
              <a:t> </a:t>
            </a:r>
            <a:r>
              <a:rPr lang="en-US" sz="2000" dirty="0" err="1" smtClean="0"/>
              <a:t>бюджеттік</a:t>
            </a:r>
            <a:r>
              <a:rPr lang="en-US" sz="2000" dirty="0" smtClean="0"/>
              <a:t> </a:t>
            </a:r>
            <a:r>
              <a:rPr lang="en-US" sz="2000" dirty="0" err="1" smtClean="0"/>
              <a:t>және</a:t>
            </a:r>
            <a:r>
              <a:rPr lang="en-US" sz="2000" dirty="0" smtClean="0"/>
              <a:t> </a:t>
            </a:r>
            <a:r>
              <a:rPr lang="en-US" sz="2000" dirty="0" err="1" smtClean="0"/>
              <a:t>бюджеттен</a:t>
            </a:r>
            <a:r>
              <a:rPr lang="en-US" sz="2000" dirty="0" smtClean="0"/>
              <a:t> </a:t>
            </a:r>
            <a:r>
              <a:rPr lang="en-US" sz="2000" dirty="0" err="1" smtClean="0"/>
              <a:t>тыс</a:t>
            </a:r>
            <a:r>
              <a:rPr lang="en-US" sz="2000" dirty="0" smtClean="0"/>
              <a:t> </a:t>
            </a:r>
            <a:r>
              <a:rPr lang="en-US" sz="2000" dirty="0" err="1" smtClean="0"/>
              <a:t>қорларды</a:t>
            </a:r>
            <a:r>
              <a:rPr lang="en-US" sz="2000" dirty="0" smtClean="0"/>
              <a:t> </a:t>
            </a:r>
            <a:r>
              <a:rPr lang="en-US" sz="2000" dirty="0" err="1" smtClean="0"/>
              <a:t>қалыптастыру</a:t>
            </a:r>
            <a:r>
              <a:rPr lang="en-US" sz="2000" dirty="0" smtClean="0"/>
              <a:t>;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</a:t>
            </a:r>
            <a:r>
              <a:rPr lang="en-US" sz="2000" dirty="0" err="1" smtClean="0"/>
              <a:t>салық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түсімдерінің</a:t>
            </a:r>
            <a:r>
              <a:rPr lang="en-US" sz="2000" dirty="0" smtClean="0"/>
              <a:t> </a:t>
            </a:r>
            <a:r>
              <a:rPr lang="en-US" sz="2000" dirty="0" err="1" smtClean="0"/>
              <a:t>бағдарламаларын</a:t>
            </a:r>
            <a:r>
              <a:rPr lang="en-US" sz="2000" dirty="0" smtClean="0"/>
              <a:t> (</a:t>
            </a:r>
            <a:r>
              <a:rPr lang="en-US" sz="2000" dirty="0" err="1" smtClean="0"/>
              <a:t>қысқа</a:t>
            </a:r>
            <a:r>
              <a:rPr lang="en-US" sz="2000" dirty="0" smtClean="0"/>
              <a:t> </a:t>
            </a:r>
            <a:r>
              <a:rPr lang="en-US" sz="2000" dirty="0" err="1" smtClean="0"/>
              <a:t>мерзімді</a:t>
            </a:r>
            <a:r>
              <a:rPr lang="en-US" sz="2000" dirty="0" smtClean="0"/>
              <a:t> </a:t>
            </a:r>
            <a:r>
              <a:rPr lang="en-US" sz="2000" dirty="0" err="1" smtClean="0"/>
              <a:t>және</a:t>
            </a:r>
            <a:r>
              <a:rPr lang="en-US" sz="2000" dirty="0" smtClean="0"/>
              <a:t> </a:t>
            </a:r>
            <a:r>
              <a:rPr lang="en-US" sz="2000" dirty="0" err="1" smtClean="0"/>
              <a:t>ұзақ</a:t>
            </a:r>
            <a:r>
              <a:rPr lang="en-US" sz="2000" dirty="0" smtClean="0"/>
              <a:t> </a:t>
            </a:r>
            <a:r>
              <a:rPr lang="en-US" sz="2000" dirty="0" err="1" smtClean="0"/>
              <a:t>мерзімді</a:t>
            </a:r>
            <a:r>
              <a:rPr lang="en-US" sz="2000" dirty="0" smtClean="0"/>
              <a:t>) </a:t>
            </a:r>
            <a:r>
              <a:rPr lang="en-US" sz="2000" dirty="0" err="1" smtClean="0"/>
              <a:t>жасау</a:t>
            </a:r>
            <a:r>
              <a:rPr lang="en-US" sz="2000" dirty="0" smtClean="0"/>
              <a:t>; </a:t>
            </a:r>
            <a:r>
              <a:rPr lang="en-US" sz="2000" dirty="0" err="1" smtClean="0"/>
              <a:t>салық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салынатын</a:t>
            </a:r>
            <a:r>
              <a:rPr lang="en-US" sz="2000" dirty="0" smtClean="0"/>
              <a:t> </a:t>
            </a:r>
            <a:r>
              <a:rPr lang="en-US" sz="2000" dirty="0" err="1" smtClean="0"/>
              <a:t>базаны</a:t>
            </a:r>
            <a:r>
              <a:rPr lang="en-US" sz="2000" dirty="0" smtClean="0"/>
              <a:t> </a:t>
            </a:r>
            <a:r>
              <a:rPr lang="en-US" sz="2000" dirty="0" err="1" smtClean="0"/>
              <a:t>қалыптастыру</a:t>
            </a:r>
            <a:r>
              <a:rPr lang="en-US" sz="2000" dirty="0" smtClean="0"/>
              <a:t> </a:t>
            </a:r>
            <a:r>
              <a:rPr lang="en-US" sz="2000" dirty="0" err="1" smtClean="0"/>
              <a:t>және</a:t>
            </a:r>
            <a:r>
              <a:rPr lang="en-US" sz="2000" dirty="0" smtClean="0"/>
              <a:t> </a:t>
            </a:r>
            <a:r>
              <a:rPr lang="en-US" sz="2000" dirty="0" err="1" smtClean="0"/>
              <a:t>есепке</a:t>
            </a:r>
            <a:r>
              <a:rPr lang="en-US" sz="2000" dirty="0" smtClean="0"/>
              <a:t> </a:t>
            </a:r>
            <a:r>
              <a:rPr lang="en-US" sz="2000" dirty="0" err="1" smtClean="0"/>
              <a:t>алу</a:t>
            </a:r>
            <a:r>
              <a:rPr lang="en-US" sz="2000" dirty="0" smtClean="0"/>
              <a:t> </a:t>
            </a:r>
            <a:r>
              <a:rPr lang="en-US" sz="2000" dirty="0" err="1" smtClean="0"/>
              <a:t>қағидаттарын</a:t>
            </a:r>
            <a:r>
              <a:rPr lang="en-US" sz="2000" dirty="0" smtClean="0"/>
              <a:t> </a:t>
            </a:r>
            <a:r>
              <a:rPr lang="en-US" sz="2000" dirty="0" err="1" smtClean="0"/>
              <a:t>әзірлеу</a:t>
            </a:r>
            <a:r>
              <a:rPr lang="en-US" sz="2000" dirty="0" smtClean="0"/>
              <a:t>;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</a:t>
            </a:r>
            <a:r>
              <a:rPr lang="en-US" sz="2000" dirty="0" err="1" smtClean="0"/>
              <a:t>салық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салынатын</a:t>
            </a:r>
            <a:r>
              <a:rPr lang="en-US" sz="2000" dirty="0" smtClean="0"/>
              <a:t> </a:t>
            </a:r>
            <a:r>
              <a:rPr lang="en-US" sz="2000" dirty="0" err="1" smtClean="0"/>
              <a:t>базаны</a:t>
            </a:r>
            <a:r>
              <a:rPr lang="en-US" sz="2000" dirty="0" smtClean="0"/>
              <a:t> </a:t>
            </a:r>
            <a:r>
              <a:rPr lang="en-US" sz="2000" dirty="0" err="1" smtClean="0"/>
              <a:t>дұрыс</a:t>
            </a:r>
            <a:r>
              <a:rPr lang="en-US" sz="2000" dirty="0" smtClean="0"/>
              <a:t> </a:t>
            </a:r>
            <a:r>
              <a:rPr lang="en-US" sz="2000" dirty="0" err="1" smtClean="0"/>
              <a:t>айқындау</a:t>
            </a:r>
            <a:r>
              <a:rPr lang="en-US" sz="2000" dirty="0" smtClean="0"/>
              <a:t> – </a:t>
            </a:r>
            <a:r>
              <a:rPr lang="en-US" sz="2000" dirty="0" err="1" smtClean="0"/>
              <a:t>салықтарды</a:t>
            </a:r>
            <a:r>
              <a:rPr lang="en-US" sz="2000" dirty="0" smtClean="0"/>
              <a:t> </a:t>
            </a:r>
            <a:r>
              <a:rPr lang="en-US" sz="2000" dirty="0" err="1" smtClean="0"/>
              <a:t>есептеу</a:t>
            </a:r>
            <a:r>
              <a:rPr lang="en-US" sz="2000" dirty="0" smtClean="0"/>
              <a:t> </a:t>
            </a:r>
            <a:r>
              <a:rPr lang="en-US" sz="2000" dirty="0" err="1" smtClean="0"/>
              <a:t>тетігінің</a:t>
            </a:r>
            <a:r>
              <a:rPr lang="en-US" sz="2000" dirty="0" smtClean="0"/>
              <a:t> </a:t>
            </a:r>
            <a:r>
              <a:rPr lang="en-US" sz="2000" dirty="0" err="1" smtClean="0"/>
              <a:t>негізгі</a:t>
            </a:r>
            <a:r>
              <a:rPr lang="en-US" sz="2000" dirty="0" smtClean="0"/>
              <a:t> </a:t>
            </a:r>
            <a:r>
              <a:rPr lang="en-US" sz="2000" dirty="0" err="1" smtClean="0"/>
              <a:t>сәті</a:t>
            </a:r>
            <a:r>
              <a:rPr lang="en-US" sz="2000" dirty="0" smtClean="0"/>
              <a:t>;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</a:t>
            </a:r>
            <a:r>
              <a:rPr lang="en-US" sz="2000" dirty="0" err="1" smtClean="0"/>
              <a:t>жеке</a:t>
            </a:r>
            <a:r>
              <a:rPr lang="en-US" sz="2000" dirty="0" smtClean="0"/>
              <a:t> </a:t>
            </a:r>
            <a:r>
              <a:rPr lang="en-US" sz="2000" dirty="0" err="1" smtClean="0"/>
              <a:t>және</a:t>
            </a:r>
            <a:r>
              <a:rPr lang="en-US" sz="2000" dirty="0" smtClean="0"/>
              <a:t> </a:t>
            </a:r>
            <a:r>
              <a:rPr lang="en-US" sz="2000" dirty="0" err="1" smtClean="0"/>
              <a:t>заңды</a:t>
            </a:r>
            <a:r>
              <a:rPr lang="en-US" sz="2000" dirty="0" smtClean="0"/>
              <a:t> </a:t>
            </a:r>
            <a:r>
              <a:rPr lang="en-US" sz="2000" dirty="0" err="1" smtClean="0"/>
              <a:t>тұлғалардың</a:t>
            </a:r>
            <a:r>
              <a:rPr lang="en-US" sz="2000" dirty="0" smtClean="0"/>
              <a:t> </a:t>
            </a:r>
            <a:r>
              <a:rPr lang="en-US" sz="2000" dirty="0" err="1" smtClean="0"/>
              <a:t>салық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түсімдеріне</a:t>
            </a:r>
            <a:r>
              <a:rPr lang="en-US" sz="2000" dirty="0" smtClean="0"/>
              <a:t> </a:t>
            </a:r>
            <a:r>
              <a:rPr lang="en-US" sz="2000" dirty="0" err="1" smtClean="0"/>
              <a:t>бақылауды</a:t>
            </a:r>
            <a:r>
              <a:rPr lang="en-US" sz="2000" dirty="0" smtClean="0"/>
              <a:t> </a:t>
            </a:r>
            <a:r>
              <a:rPr lang="en-US" sz="2000" dirty="0" err="1" smtClean="0"/>
              <a:t>жүзеге</a:t>
            </a:r>
            <a:r>
              <a:rPr lang="en-US" sz="2000" dirty="0" smtClean="0"/>
              <a:t> </a:t>
            </a:r>
            <a:r>
              <a:rPr lang="en-US" sz="2000" dirty="0" err="1" smtClean="0"/>
              <a:t>асыру</a:t>
            </a:r>
            <a:r>
              <a:rPr lang="en-US" sz="2000" dirty="0" smtClean="0"/>
              <a:t>, </a:t>
            </a:r>
            <a:r>
              <a:rPr lang="en-US" sz="2000" dirty="0" err="1" smtClean="0"/>
              <a:t>салық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төлеуден</a:t>
            </a:r>
            <a:r>
              <a:rPr lang="en-US" sz="2000" dirty="0" smtClean="0"/>
              <a:t> </a:t>
            </a:r>
            <a:r>
              <a:rPr lang="en-US" sz="2000" dirty="0" err="1" smtClean="0"/>
              <a:t>жалтарған</a:t>
            </a:r>
            <a:r>
              <a:rPr lang="en-US" sz="2000" dirty="0" smtClean="0"/>
              <a:t> </a:t>
            </a:r>
            <a:r>
              <a:rPr lang="en-US" sz="2000" dirty="0" err="1" smtClean="0"/>
              <a:t>салық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төлеушілерді</a:t>
            </a:r>
            <a:r>
              <a:rPr lang="en-US" sz="2000" dirty="0" smtClean="0"/>
              <a:t> </a:t>
            </a:r>
            <a:r>
              <a:rPr lang="en-US" sz="2000" dirty="0" err="1" smtClean="0"/>
              <a:t>жауапкершілікке</a:t>
            </a:r>
            <a:r>
              <a:rPr lang="en-US" sz="2000" dirty="0" smtClean="0"/>
              <a:t> </a:t>
            </a:r>
            <a:r>
              <a:rPr lang="en-US" sz="2000" dirty="0" err="1" smtClean="0"/>
              <a:t>тарту</a:t>
            </a:r>
            <a:r>
              <a:rPr lang="en-US" sz="20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858129"/>
            <a:ext cx="8458200" cy="900333"/>
          </a:xfrm>
        </p:spPr>
        <p:txBody>
          <a:bodyPr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реттеудің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реттеу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бағытта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асырылады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нарықтық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тауар-ақша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қатынастарын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реттеу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анықтаудан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яғни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нарықта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істейтін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адамдардың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кәсіпкерлердің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берушілердің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жалдамалы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жұмысшылардың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қарым-қатынасын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анықтайтын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заңдар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ережелер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әзірлеу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Оларға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тауар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өндірушілердің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сатушылар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қарым-қатынасын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банктердің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тауар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қор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биржаларының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биржаларының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сауда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үйлерінің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қызметін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реттейтін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аукциондар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жәрмеңкелер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тәртібін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бағалы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қағаздар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айналымының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т. б.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реттейтін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заңдар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қаулылар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органдардың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нұсқаулықтары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dirty="0" smtClean="0"/>
              <a:t>- </a:t>
            </a:r>
            <a:r>
              <a:rPr lang="en-US" sz="2000" dirty="0" err="1" smtClean="0"/>
              <a:t>қоғамда</a:t>
            </a:r>
            <a:r>
              <a:rPr lang="en-US" sz="2000" dirty="0" smtClean="0"/>
              <a:t> </a:t>
            </a:r>
            <a:r>
              <a:rPr lang="en-US" sz="2000" dirty="0" err="1" smtClean="0"/>
              <a:t>қолданылатын</a:t>
            </a:r>
            <a:r>
              <a:rPr lang="en-US" sz="2000" dirty="0" smtClean="0"/>
              <a:t> </a:t>
            </a:r>
            <a:r>
              <a:rPr lang="en-US" sz="2000" dirty="0" err="1" smtClean="0"/>
              <a:t>негізгі</a:t>
            </a:r>
            <a:r>
              <a:rPr lang="en-US" sz="2000" dirty="0" smtClean="0"/>
              <a:t> </a:t>
            </a:r>
            <a:r>
              <a:rPr lang="en-US" sz="2000" dirty="0" err="1" smtClean="0"/>
              <a:t>объективті</a:t>
            </a:r>
            <a:r>
              <a:rPr lang="en-US" sz="2000" dirty="0" smtClean="0"/>
              <a:t> </a:t>
            </a:r>
            <a:r>
              <a:rPr lang="en-US" sz="2000" dirty="0" err="1" smtClean="0"/>
              <a:t>экономикалық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заң</a:t>
            </a:r>
            <a:r>
              <a:rPr lang="en-US" sz="2000" dirty="0" smtClean="0"/>
              <a:t> </a:t>
            </a:r>
            <a:r>
              <a:rPr lang="en-US" sz="2000" dirty="0" err="1" smtClean="0"/>
              <a:t>құндылық</a:t>
            </a:r>
            <a:r>
              <a:rPr lang="en-US" sz="2000" dirty="0" smtClean="0"/>
              <a:t> </a:t>
            </a:r>
            <a:r>
              <a:rPr lang="en-US" sz="2000" dirty="0" err="1" smtClean="0"/>
              <a:t>заңы</a:t>
            </a:r>
            <a:r>
              <a:rPr lang="en-US" sz="2000" dirty="0" smtClean="0"/>
              <a:t> </a:t>
            </a:r>
            <a:r>
              <a:rPr lang="en-US" sz="2000" dirty="0" err="1" smtClean="0"/>
              <a:t>болған</a:t>
            </a:r>
            <a:r>
              <a:rPr lang="en-US" sz="2000" dirty="0" smtClean="0"/>
              <a:t> </a:t>
            </a:r>
            <a:r>
              <a:rPr lang="en-US" sz="2000" dirty="0" err="1" smtClean="0"/>
              <a:t>жағдайда</a:t>
            </a:r>
            <a:r>
              <a:rPr lang="en-US" sz="2000" dirty="0" smtClean="0"/>
              <a:t> </a:t>
            </a:r>
            <a:r>
              <a:rPr lang="en-US" sz="2000" dirty="0" err="1" smtClean="0"/>
              <a:t>халық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шаруашылығының</a:t>
            </a:r>
            <a:r>
              <a:rPr lang="en-US" sz="2000" dirty="0" smtClean="0"/>
              <a:t>, </a:t>
            </a:r>
            <a:r>
              <a:rPr lang="en-US" sz="2000" dirty="0" err="1" smtClean="0"/>
              <a:t>қоғамдық</a:t>
            </a:r>
            <a:r>
              <a:rPr lang="en-US" sz="2000" dirty="0" smtClean="0"/>
              <a:t> </a:t>
            </a:r>
            <a:r>
              <a:rPr lang="en-US" sz="2000" dirty="0" err="1" smtClean="0"/>
              <a:t>өндірістің</a:t>
            </a:r>
            <a:r>
              <a:rPr lang="en-US" sz="2000" dirty="0" smtClean="0"/>
              <a:t> </a:t>
            </a:r>
            <a:r>
              <a:rPr lang="en-US" sz="2000" dirty="0" err="1" smtClean="0"/>
              <a:t>дамуын</a:t>
            </a:r>
            <a:r>
              <a:rPr lang="en-US" sz="2000" dirty="0" smtClean="0"/>
              <a:t> </a:t>
            </a:r>
            <a:r>
              <a:rPr lang="en-US" sz="2000" dirty="0" err="1" smtClean="0"/>
              <a:t>реттеу</a:t>
            </a:r>
            <a:r>
              <a:rPr lang="en-US" sz="2000" dirty="0" smtClean="0"/>
              <a:t>. </a:t>
            </a:r>
            <a:r>
              <a:rPr lang="en-US" sz="2000" dirty="0" err="1" smtClean="0"/>
              <a:t>Бұл</a:t>
            </a:r>
            <a:r>
              <a:rPr lang="en-US" sz="2000" dirty="0" smtClean="0"/>
              <a:t> </a:t>
            </a:r>
            <a:r>
              <a:rPr lang="en-US" sz="2000" dirty="0" err="1" smtClean="0"/>
              <a:t>жерде</a:t>
            </a:r>
            <a:r>
              <a:rPr lang="en-US" sz="2000" dirty="0" smtClean="0"/>
              <a:t> </a:t>
            </a:r>
            <a:r>
              <a:rPr lang="en-US" sz="2000" dirty="0" err="1" smtClean="0"/>
              <a:t>біз</a:t>
            </a:r>
            <a:r>
              <a:rPr lang="en-US" sz="2000" dirty="0" smtClean="0"/>
              <a:t> </a:t>
            </a:r>
            <a:r>
              <a:rPr lang="en-US" sz="2000" dirty="0" err="1" smtClean="0"/>
              <a:t>негізінен</a:t>
            </a:r>
            <a:r>
              <a:rPr lang="en-US" sz="2000" dirty="0" smtClean="0"/>
              <a:t> </a:t>
            </a:r>
            <a:r>
              <a:rPr lang="en-US" sz="2000" dirty="0" err="1" smtClean="0"/>
              <a:t>мемлекеттің</a:t>
            </a:r>
            <a:r>
              <a:rPr lang="en-US" sz="2000" dirty="0" smtClean="0"/>
              <a:t> </a:t>
            </a:r>
            <a:r>
              <a:rPr lang="en-US" sz="2000" dirty="0" err="1" smtClean="0"/>
              <a:t>адамдар</a:t>
            </a:r>
            <a:r>
              <a:rPr lang="en-US" sz="2000" dirty="0" smtClean="0"/>
              <a:t> </a:t>
            </a:r>
            <a:r>
              <a:rPr lang="en-US" sz="2000" dirty="0" err="1" smtClean="0"/>
              <a:t>мен</a:t>
            </a:r>
            <a:r>
              <a:rPr lang="en-US" sz="2000" dirty="0" smtClean="0"/>
              <a:t> </a:t>
            </a:r>
            <a:r>
              <a:rPr lang="en-US" sz="2000" dirty="0" err="1" smtClean="0"/>
              <a:t>кәсіпкерлердің</a:t>
            </a:r>
            <a:r>
              <a:rPr lang="en-US" sz="2000" dirty="0" smtClean="0"/>
              <a:t> </a:t>
            </a:r>
            <a:r>
              <a:rPr lang="en-US" sz="2000" dirty="0" err="1" smtClean="0"/>
              <a:t>мүдделеріне</a:t>
            </a:r>
            <a:r>
              <a:rPr lang="en-US" sz="2000" dirty="0" smtClean="0"/>
              <a:t> </a:t>
            </a:r>
            <a:r>
              <a:rPr lang="en-US" sz="2000" dirty="0" err="1" smtClean="0"/>
              <a:t>олардың</a:t>
            </a:r>
            <a:r>
              <a:rPr lang="en-US" sz="2000" dirty="0" smtClean="0"/>
              <a:t> </a:t>
            </a:r>
            <a:r>
              <a:rPr lang="en-US" sz="2000" dirty="0" err="1" smtClean="0"/>
              <a:t>қызметін</a:t>
            </a:r>
            <a:r>
              <a:rPr lang="en-US" sz="2000" dirty="0" smtClean="0"/>
              <a:t> </a:t>
            </a:r>
            <a:r>
              <a:rPr lang="en-US" sz="2000" dirty="0" err="1" smtClean="0"/>
              <a:t>қоғамға</a:t>
            </a:r>
            <a:r>
              <a:rPr lang="en-US" sz="2000" dirty="0" smtClean="0"/>
              <a:t> </a:t>
            </a:r>
            <a:r>
              <a:rPr lang="en-US" sz="2000" dirty="0" err="1" smtClean="0"/>
              <a:t>қажетті</a:t>
            </a:r>
            <a:r>
              <a:rPr lang="en-US" sz="2000" dirty="0" smtClean="0"/>
              <a:t>, </a:t>
            </a:r>
            <a:r>
              <a:rPr lang="en-US" sz="2000" dirty="0" err="1" smtClean="0"/>
              <a:t>пайдалы</a:t>
            </a:r>
            <a:r>
              <a:rPr lang="en-US" sz="2000" dirty="0" smtClean="0"/>
              <a:t> </a:t>
            </a:r>
            <a:r>
              <a:rPr lang="en-US" sz="2000" dirty="0" err="1" smtClean="0"/>
              <a:t>бағытта</a:t>
            </a:r>
            <a:r>
              <a:rPr lang="en-US" sz="2000" dirty="0" smtClean="0"/>
              <a:t> </a:t>
            </a:r>
            <a:r>
              <a:rPr lang="en-US" sz="2000" dirty="0" err="1" smtClean="0"/>
              <a:t>бағыттау</a:t>
            </a:r>
            <a:r>
              <a:rPr lang="en-US" sz="2000" dirty="0" smtClean="0"/>
              <a:t> </a:t>
            </a:r>
            <a:r>
              <a:rPr lang="en-US" sz="2000" dirty="0" err="1" smtClean="0"/>
              <a:t>мақсатында</a:t>
            </a:r>
            <a:r>
              <a:rPr lang="en-US" sz="2000" dirty="0" smtClean="0"/>
              <a:t> </a:t>
            </a:r>
            <a:r>
              <a:rPr lang="en-US" sz="2000" dirty="0" err="1" smtClean="0"/>
              <a:t>әсер</a:t>
            </a:r>
            <a:r>
              <a:rPr lang="en-US" sz="2000" dirty="0" smtClean="0"/>
              <a:t> </a:t>
            </a:r>
            <a:r>
              <a:rPr lang="en-US" sz="2000" dirty="0" err="1" smtClean="0"/>
              <a:t>етудің</a:t>
            </a:r>
            <a:r>
              <a:rPr lang="en-US" sz="2000" dirty="0" smtClean="0"/>
              <a:t> </a:t>
            </a:r>
            <a:r>
              <a:rPr lang="en-US" sz="2000" dirty="0" err="1" smtClean="0"/>
              <a:t>қаржылық-экономикалық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әдістері</a:t>
            </a:r>
            <a:r>
              <a:rPr lang="en-US" sz="2000" dirty="0" smtClean="0"/>
              <a:t> </a:t>
            </a:r>
            <a:r>
              <a:rPr lang="en-US" sz="2000" dirty="0" err="1" smtClean="0"/>
              <a:t>туралы</a:t>
            </a:r>
            <a:r>
              <a:rPr lang="en-US" sz="2000" dirty="0" smtClean="0"/>
              <a:t> </a:t>
            </a:r>
            <a:r>
              <a:rPr lang="en-US" sz="2000" dirty="0" err="1" smtClean="0"/>
              <a:t>айтып</a:t>
            </a:r>
            <a:r>
              <a:rPr lang="en-US" sz="2000" dirty="0" smtClean="0"/>
              <a:t> </a:t>
            </a:r>
            <a:r>
              <a:rPr lang="en-US" sz="2000" dirty="0" err="1" smtClean="0"/>
              <a:t>отырмыз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Салық</a:t>
            </a:r>
            <a:r>
              <a:rPr lang="en-US" dirty="0" smtClean="0"/>
              <a:t> </a:t>
            </a:r>
            <a:r>
              <a:rPr lang="en-US" dirty="0" err="1" smtClean="0"/>
              <a:t>қызметі</a:t>
            </a:r>
            <a:r>
              <a:rPr lang="en-US" dirty="0" smtClean="0"/>
              <a:t> </a:t>
            </a:r>
            <a:r>
              <a:rPr lang="en-US" dirty="0" err="1" smtClean="0"/>
              <a:t>процесінде</a:t>
            </a:r>
            <a:r>
              <a:rPr lang="en-US" dirty="0" smtClean="0"/>
              <a:t> </a:t>
            </a:r>
            <a:r>
              <a:rPr lang="en-US" dirty="0" err="1" smtClean="0"/>
              <a:t>мемлекет</a:t>
            </a:r>
            <a:r>
              <a:rPr lang="en-US" dirty="0" smtClean="0"/>
              <a:t> </a:t>
            </a:r>
            <a:r>
              <a:rPr lang="en-US" dirty="0" err="1" smtClean="0"/>
              <a:t>салық</a:t>
            </a:r>
            <a:r>
              <a:rPr lang="en-US" dirty="0" smtClean="0"/>
              <a:t> </a:t>
            </a:r>
            <a:r>
              <a:rPr lang="en-US" dirty="0" err="1" smtClean="0"/>
              <a:t>қатынастарын</a:t>
            </a:r>
            <a:r>
              <a:rPr lang="en-US" dirty="0" smtClean="0"/>
              <a:t> </a:t>
            </a:r>
            <a:r>
              <a:rPr lang="en-US" dirty="0" err="1" smtClean="0"/>
              <a:t>реттеуді</a:t>
            </a:r>
            <a:r>
              <a:rPr lang="en-US" dirty="0" smtClean="0"/>
              <a:t> </a:t>
            </a:r>
            <a:r>
              <a:rPr lang="en-US" dirty="0" err="1" smtClean="0"/>
              <a:t>жүзеге</a:t>
            </a:r>
            <a:r>
              <a:rPr lang="en-US" dirty="0" smtClean="0"/>
              <a:t> </a:t>
            </a:r>
            <a:r>
              <a:rPr lang="en-US" dirty="0" err="1" smtClean="0"/>
              <a:t>асырады</a:t>
            </a:r>
            <a:r>
              <a:rPr lang="en-US" dirty="0" smtClean="0"/>
              <a:t>, </a:t>
            </a:r>
            <a:r>
              <a:rPr lang="en-US" dirty="0" err="1" smtClean="0"/>
              <a:t>оларды</a:t>
            </a:r>
            <a:r>
              <a:rPr lang="en-US" dirty="0" smtClean="0"/>
              <a:t> </a:t>
            </a:r>
            <a:r>
              <a:rPr lang="en-US" dirty="0" err="1" smtClean="0"/>
              <a:t>жасайды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қалыптастырады</a:t>
            </a:r>
            <a:r>
              <a:rPr lang="en-US" dirty="0" smtClean="0"/>
              <a:t>, </a:t>
            </a:r>
            <a:r>
              <a:rPr lang="en-US" dirty="0" err="1" smtClean="0"/>
              <a:t>салық</a:t>
            </a:r>
            <a:r>
              <a:rPr lang="en-US" dirty="0" smtClean="0"/>
              <a:t> </a:t>
            </a:r>
            <a:r>
              <a:rPr lang="en-US" dirty="0" err="1" smtClean="0"/>
              <a:t>салудың</a:t>
            </a:r>
            <a:r>
              <a:rPr lang="en-US" dirty="0" smtClean="0"/>
              <a:t> </a:t>
            </a:r>
            <a:r>
              <a:rPr lang="en-US" dirty="0" err="1" smtClean="0"/>
              <a:t>ең</a:t>
            </a:r>
            <a:r>
              <a:rPr lang="en-US" dirty="0" smtClean="0"/>
              <a:t> </a:t>
            </a:r>
            <a:r>
              <a:rPr lang="en-US" dirty="0" err="1" smtClean="0"/>
              <a:t>қолайлы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тиімді</a:t>
            </a:r>
            <a:r>
              <a:rPr lang="en-US" dirty="0" smtClean="0"/>
              <a:t> </a:t>
            </a:r>
            <a:r>
              <a:rPr lang="en-US" dirty="0" err="1" smtClean="0"/>
              <a:t>жүйесі</a:t>
            </a:r>
            <a:r>
              <a:rPr lang="en-US" dirty="0" smtClean="0"/>
              <a:t> </a:t>
            </a:r>
            <a:r>
              <a:rPr lang="en-US" dirty="0" err="1" smtClean="0"/>
              <a:t>туралы</a:t>
            </a:r>
            <a:r>
              <a:rPr lang="en-US" dirty="0" smtClean="0"/>
              <a:t> </a:t>
            </a:r>
            <a:r>
              <a:rPr lang="en-US" dirty="0" err="1" smtClean="0"/>
              <a:t>идеяларына</a:t>
            </a:r>
            <a:r>
              <a:rPr lang="en-US" dirty="0" smtClean="0"/>
              <a:t> </a:t>
            </a:r>
            <a:r>
              <a:rPr lang="en-US" dirty="0" err="1" smtClean="0"/>
              <a:t>сүйене</a:t>
            </a:r>
            <a:r>
              <a:rPr lang="en-US" dirty="0" smtClean="0"/>
              <a:t> </a:t>
            </a:r>
            <a:r>
              <a:rPr lang="en-US" dirty="0" err="1" smtClean="0"/>
              <a:t>отырып</a:t>
            </a:r>
            <a:r>
              <a:rPr lang="en-US" dirty="0" smtClean="0"/>
              <a:t>, </a:t>
            </a:r>
            <a:r>
              <a:rPr lang="en-US" dirty="0" err="1" smtClean="0"/>
              <a:t>негізінен</a:t>
            </a:r>
            <a:r>
              <a:rPr lang="en-US" dirty="0" smtClean="0"/>
              <a:t> </a:t>
            </a:r>
            <a:r>
              <a:rPr lang="en-US" dirty="0" err="1" smtClean="0"/>
              <a:t>өзін</a:t>
            </a:r>
            <a:r>
              <a:rPr lang="en-US" dirty="0" smtClean="0"/>
              <a:t> </a:t>
            </a:r>
            <a:r>
              <a:rPr lang="en-US" dirty="0" err="1" smtClean="0"/>
              <a:t>қажетті</a:t>
            </a:r>
            <a:r>
              <a:rPr lang="en-US" dirty="0" smtClean="0"/>
              <a:t> </a:t>
            </a:r>
            <a:r>
              <a:rPr lang="en-US" dirty="0" err="1" smtClean="0"/>
              <a:t>ақшамен</a:t>
            </a:r>
            <a:r>
              <a:rPr lang="en-US" dirty="0" smtClean="0"/>
              <a:t> </a:t>
            </a:r>
            <a:r>
              <a:rPr lang="en-US" dirty="0" err="1" smtClean="0"/>
              <a:t>қамтамасыз</a:t>
            </a:r>
            <a:r>
              <a:rPr lang="en-US" dirty="0" smtClean="0"/>
              <a:t> </a:t>
            </a:r>
            <a:r>
              <a:rPr lang="en-US" dirty="0" err="1" smtClean="0"/>
              <a:t>етуге</a:t>
            </a:r>
            <a:r>
              <a:rPr lang="en-US" dirty="0" smtClean="0"/>
              <a:t> </a:t>
            </a:r>
            <a:r>
              <a:rPr lang="en-US" dirty="0" err="1" smtClean="0"/>
              <a:t>тырысады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қатынастарын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реттеудің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мазмұны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элементтерін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анықтай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салықты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белгілеу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" y="1898073"/>
            <a:ext cx="8686800" cy="4182052"/>
          </a:xfrm>
        </p:spPr>
        <p:txBody>
          <a:bodyPr/>
          <a:lstStyle/>
          <a:p>
            <a:r>
              <a:rPr lang="en-US" dirty="0" err="1" smtClean="0"/>
              <a:t>салық</a:t>
            </a:r>
            <a:r>
              <a:rPr lang="en-US" dirty="0" smtClean="0"/>
              <a:t> </a:t>
            </a:r>
            <a:r>
              <a:rPr lang="en-US" dirty="0" err="1" smtClean="0"/>
              <a:t>субъектісі</a:t>
            </a:r>
            <a:r>
              <a:rPr lang="en-US" dirty="0" smtClean="0"/>
              <a:t>, </a:t>
            </a:r>
            <a:endParaRPr lang="ru-RU" dirty="0" smtClean="0"/>
          </a:p>
          <a:p>
            <a:r>
              <a:rPr lang="en-US" dirty="0" err="1" smtClean="0"/>
              <a:t>салық</a:t>
            </a:r>
            <a:r>
              <a:rPr lang="en-US" dirty="0" smtClean="0"/>
              <a:t> </a:t>
            </a:r>
            <a:r>
              <a:rPr lang="en-US" dirty="0" err="1" smtClean="0"/>
              <a:t>объектісі</a:t>
            </a:r>
            <a:r>
              <a:rPr lang="en-US" dirty="0" smtClean="0"/>
              <a:t>, </a:t>
            </a:r>
            <a:endParaRPr lang="ru-RU" dirty="0" smtClean="0"/>
          </a:p>
          <a:p>
            <a:r>
              <a:rPr lang="en-US" dirty="0" err="1" smtClean="0"/>
              <a:t>салық</a:t>
            </a:r>
            <a:r>
              <a:rPr lang="en-US" dirty="0" smtClean="0"/>
              <a:t> </a:t>
            </a:r>
            <a:r>
              <a:rPr lang="en-US" dirty="0" err="1" smtClean="0"/>
              <a:t>базасы</a:t>
            </a:r>
            <a:r>
              <a:rPr lang="en-US" dirty="0" smtClean="0"/>
              <a:t>, </a:t>
            </a:r>
            <a:endParaRPr lang="ru-RU" dirty="0" smtClean="0"/>
          </a:p>
          <a:p>
            <a:r>
              <a:rPr lang="en-US" dirty="0" err="1" smtClean="0"/>
              <a:t>салық</a:t>
            </a:r>
            <a:r>
              <a:rPr lang="en-US" dirty="0" smtClean="0"/>
              <a:t> </a:t>
            </a:r>
            <a:r>
              <a:rPr lang="en-US" dirty="0" err="1" smtClean="0"/>
              <a:t>кезеңі</a:t>
            </a:r>
            <a:r>
              <a:rPr lang="en-US" dirty="0" smtClean="0"/>
              <a:t>,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салық</a:t>
            </a:r>
            <a:r>
              <a:rPr lang="en-US" dirty="0" smtClean="0"/>
              <a:t> </a:t>
            </a:r>
            <a:r>
              <a:rPr lang="en-US" dirty="0" err="1" smtClean="0"/>
              <a:t>ставкасы</a:t>
            </a:r>
            <a:r>
              <a:rPr lang="en-US" dirty="0" smtClean="0"/>
              <a:t>, </a:t>
            </a:r>
            <a:endParaRPr lang="ru-RU" dirty="0" smtClean="0"/>
          </a:p>
          <a:p>
            <a:r>
              <a:rPr lang="en-US" dirty="0" err="1" smtClean="0"/>
              <a:t>салықты</a:t>
            </a:r>
            <a:r>
              <a:rPr lang="en-US" dirty="0" smtClean="0"/>
              <a:t> </a:t>
            </a:r>
            <a:r>
              <a:rPr lang="en-US" dirty="0" err="1" smtClean="0"/>
              <a:t>есептеу</a:t>
            </a:r>
            <a:r>
              <a:rPr lang="en-US" dirty="0" smtClean="0"/>
              <a:t> </a:t>
            </a:r>
            <a:r>
              <a:rPr lang="en-US" dirty="0" err="1" smtClean="0"/>
              <a:t>тәртібі</a:t>
            </a:r>
            <a:r>
              <a:rPr lang="en-US" dirty="0" smtClean="0"/>
              <a:t>, </a:t>
            </a:r>
            <a:r>
              <a:rPr lang="en-US" dirty="0" err="1" smtClean="0"/>
              <a:t>салықты</a:t>
            </a:r>
            <a:r>
              <a:rPr lang="en-US" dirty="0" smtClean="0"/>
              <a:t> </a:t>
            </a:r>
            <a:r>
              <a:rPr lang="en-US" dirty="0" err="1" smtClean="0"/>
              <a:t>төлеу</a:t>
            </a:r>
            <a:r>
              <a:rPr lang="en-US" dirty="0" smtClean="0"/>
              <a:t> </a:t>
            </a:r>
            <a:r>
              <a:rPr lang="en-US" dirty="0" err="1" smtClean="0"/>
              <a:t>тәртібі</a:t>
            </a:r>
            <a:r>
              <a:rPr lang="en-US" dirty="0" smtClean="0"/>
              <a:t> </a:t>
            </a:r>
            <a:r>
              <a:rPr lang="en-US" dirty="0" err="1" smtClean="0"/>
              <a:t>мен</a:t>
            </a:r>
            <a:r>
              <a:rPr lang="en-US" dirty="0" smtClean="0"/>
              <a:t> </a:t>
            </a:r>
            <a:r>
              <a:rPr lang="en-US" dirty="0" err="1" smtClean="0"/>
              <a:t>мерзімдері</a:t>
            </a:r>
            <a:r>
              <a:rPr lang="en-US" dirty="0" smtClean="0"/>
              <a:t>, </a:t>
            </a:r>
            <a:endParaRPr lang="ru-RU" dirty="0" smtClean="0"/>
          </a:p>
          <a:p>
            <a:r>
              <a:rPr lang="en-US" dirty="0" err="1" smtClean="0"/>
              <a:t>салық</a:t>
            </a:r>
            <a:r>
              <a:rPr lang="en-US" dirty="0" smtClean="0"/>
              <a:t> </a:t>
            </a:r>
            <a:r>
              <a:rPr lang="en-US" dirty="0" err="1" smtClean="0"/>
              <a:t>жеңілдіктері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т. б.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" y="1205345"/>
            <a:ext cx="4682836" cy="2923310"/>
          </a:xfrm>
        </p:spPr>
        <p:txBody>
          <a:bodyPr/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Құқықтық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алғанда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қатынастарын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реттеудің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мазмұны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қатынастары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субъектілерінің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тараптарының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құқықтары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міндеттерін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белгілеу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мемлекеттің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Google Shape;127;p18" descr="http://thenews.kz/static/news/1/9/19WiwcWW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514109" y="803564"/>
            <a:ext cx="3274865" cy="54712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" y="928256"/>
            <a:ext cx="8686800" cy="5151870"/>
          </a:xfrm>
        </p:spPr>
        <p:txBody>
          <a:bodyPr/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қатынасы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міндеттемесін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делдалдайды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төлеуші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мемлекетке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мерзімде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жолмен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сомасын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беруге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жиынтығында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салықтық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қатынастар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өнімнің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бөлігін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мемлекеттің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меншігіне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салудың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құрамдас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мұнда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қатынастар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бөлу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бөлу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қатынастары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әрекет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671</Words>
  <Application>Microsoft Office PowerPoint</Application>
  <PresentationFormat>Экран (4:3)</PresentationFormat>
  <Paragraphs>37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Libre Franklin</vt:lpstr>
      <vt:lpstr>Noto Sans Symbols</vt:lpstr>
      <vt:lpstr>Libre Franklin Medium</vt:lpstr>
      <vt:lpstr>Трек</vt:lpstr>
      <vt:lpstr>Слайд 1</vt:lpstr>
      <vt:lpstr>Слайд 2</vt:lpstr>
      <vt:lpstr>Слайд 3</vt:lpstr>
      <vt:lpstr>-салық түсімдерін жұмылдыру жолымен орталықтандырылған бюджеттік және бюджеттен тыс қорларды қалыптастыру;  -салық түсімдерінің бағдарламаларын (қысқа мерзімді және ұзақ мерзімді) жасау; салық салынатын базаны қалыптастыру және есепке алу қағидаттарын әзірлеу;  -салық салынатын базаны дұрыс айқындау – салықтарды есептеу тетігінің негізгі сәті;  -жеке және заңды тұлғалардың салық түсімдеріне бақылауды жүзеге асыру, салық төлеуден жалтарған салық төлеушілерді жауапкершілікке тарту. </vt:lpstr>
      <vt:lpstr>Салықтық реттеу екі негізгі бағытта жүзеге асырылады: </vt:lpstr>
      <vt:lpstr>Слайд 6</vt:lpstr>
      <vt:lpstr>Экономикалық тұрғыдан салық қатынастарын мемлекеттік реттеудің мазмұны оның барлық элементтерін анықтай отырып, салықты белгілеу болып табылады: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7</cp:revision>
  <dcterms:modified xsi:type="dcterms:W3CDTF">2021-09-08T15:41:28Z</dcterms:modified>
</cp:coreProperties>
</file>